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6" r:id="rId2"/>
    <p:sldId id="288" r:id="rId3"/>
    <p:sldId id="278" r:id="rId4"/>
    <p:sldId id="280" r:id="rId5"/>
    <p:sldId id="281" r:id="rId6"/>
    <p:sldId id="282" r:id="rId7"/>
    <p:sldId id="283" r:id="rId8"/>
    <p:sldId id="279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7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9B50-1625-4C43-BEB3-FEC536CBEAE9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B0E-CCED-4808-8981-9EAF1BCAB6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31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 userDrawn="1"/>
        </p:nvSpPr>
        <p:spPr>
          <a:xfrm>
            <a:off x="457200" y="762000"/>
            <a:ext cx="8229600" cy="2590800"/>
          </a:xfrm>
          <a:prstGeom prst="horizontalScroll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848600" cy="1981200"/>
          </a:xfrm>
        </p:spPr>
        <p:txBody>
          <a:bodyPr>
            <a:noAutofit/>
          </a:bodyPr>
          <a:lstStyle>
            <a:lvl1pPr>
              <a:defRPr sz="5400">
                <a:latin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1000" y="1600200"/>
            <a:ext cx="8382000" cy="44958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381000" y="228600"/>
            <a:ext cx="8382000" cy="1219200"/>
          </a:xfrm>
          <a:prstGeom prst="round2DiagRect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228600" y="228600"/>
            <a:ext cx="6705600" cy="5029200"/>
          </a:xfrm>
          <a:prstGeom prst="frame">
            <a:avLst/>
          </a:prstGeo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38199"/>
            <a:ext cx="5486400" cy="3810001"/>
          </a:xfrm>
          <a:gradFill>
            <a:gsLst>
              <a:gs pos="0">
                <a:srgbClr val="99FF33">
                  <a:alpha val="23000"/>
                </a:srgbClr>
              </a:gs>
              <a:gs pos="50000">
                <a:schemeClr val="bg1">
                  <a:alpha val="17000"/>
                </a:schemeClr>
              </a:gs>
              <a:gs pos="100000">
                <a:schemeClr val="tx2">
                  <a:lumMod val="75000"/>
                  <a:alpha val="59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381000"/>
            <a:ext cx="2209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A28D-2C6C-406E-9C6A-7FA711C763BE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1" descr="B_B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5638800"/>
            <a:ext cx="1524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FF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Венецианский </a:t>
            </a:r>
            <a:r>
              <a:rPr lang="ru-RU" sz="6000" b="1" i="1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карнавал: </a:t>
            </a:r>
            <a:r>
              <a:rPr lang="ru-RU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история, 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традиции</a:t>
            </a:r>
            <a:r>
              <a:rPr lang="ru-RU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маски</a:t>
            </a:r>
            <a:endParaRPr lang="ru-RU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s://img-fotki.yandex.ru/get/41743/121447594.958/0_1ddbe2_47a4fd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40885" cy="379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8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4049">
            <a:off x="4659868" y="1443092"/>
            <a:ext cx="3715431" cy="4725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945">
            <a:off x="363054" y="496203"/>
            <a:ext cx="4790482" cy="3157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593">
            <a:off x="311152" y="3487169"/>
            <a:ext cx="2372365" cy="31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2" y="116632"/>
            <a:ext cx="3691468" cy="4612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24" y="157064"/>
            <a:ext cx="348996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12976"/>
            <a:ext cx="2771471" cy="353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C000"/>
                </a:solidFill>
                <a:latin typeface="Comic Sans MS" panose="030F0702030302020204" pitchFamily="66" charset="0"/>
              </a:rPr>
              <a:t>Венецианская </a:t>
            </a:r>
            <a:r>
              <a:rPr lang="ru-RU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дама </a:t>
            </a:r>
            <a:r>
              <a:rPr lang="en-US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en-US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7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(</a:t>
            </a:r>
            <a:r>
              <a:rPr lang="en-US" sz="2700" i="1" dirty="0" err="1">
                <a:solidFill>
                  <a:srgbClr val="FFC000"/>
                </a:solidFill>
                <a:latin typeface="Comic Sans MS" panose="030F0702030302020204" pitchFamily="66" charset="0"/>
              </a:rPr>
              <a:t>d</a:t>
            </a:r>
            <a:r>
              <a:rPr lang="en-US" sz="2700" i="1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ama</a:t>
            </a:r>
            <a:r>
              <a:rPr lang="en-US" sz="27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di </a:t>
            </a:r>
            <a:r>
              <a:rPr lang="en-US" sz="2700" i="1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Venezia</a:t>
            </a:r>
            <a:r>
              <a:rPr lang="en-US" sz="2700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)</a:t>
            </a:r>
            <a:r>
              <a:rPr lang="ru-RU" i="1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ru-RU" i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ru-RU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79512" y="620688"/>
            <a:ext cx="3096344" cy="511256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Очень элегантная и изысканная маска, изображающая знатную Венецианскую красавицу, нарядную, увешанную драгоценностями, с замысловато уложенными волосами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222" name="Picture 6" descr="http://www.3x2.ru/UserFiles/Image/3x2/big/newyear2010/TLN1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30568"/>
            <a:ext cx="5976664" cy="53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80728"/>
            <a:ext cx="8505779" cy="57213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C000"/>
                </a:solidFill>
                <a:latin typeface="Comic Sans MS" panose="030F0702030302020204" pitchFamily="66" charset="0"/>
              </a:rPr>
              <a:t>Венецианская дама </a:t>
            </a:r>
            <a:r>
              <a:rPr lang="en-US" i="1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en-US" i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6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728"/>
            <a:ext cx="4313676" cy="64673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60" y="1305787"/>
            <a:ext cx="2879968" cy="43052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188" y="404664"/>
            <a:ext cx="4193612" cy="901122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rgbClr val="FFC000"/>
                </a:solidFill>
                <a:latin typeface="Comic Sans MS" panose="030F0702030302020204" pitchFamily="66" charset="0"/>
              </a:rPr>
              <a:t>Венецианская дама </a:t>
            </a:r>
            <a:r>
              <a:rPr lang="en-US" i="1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en-US" i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3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1502"/>
            <a:ext cx="3981369" cy="4379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009">
            <a:off x="4624681" y="3936035"/>
            <a:ext cx="4323819" cy="2892635"/>
          </a:xfrm>
          <a:prstGeom prst="rect">
            <a:avLst/>
          </a:prstGeom>
        </p:spPr>
      </p:pic>
      <p:pic>
        <p:nvPicPr>
          <p:cNvPr id="11270" name="Picture 6" descr="http://cdn1-5.olnl.net/1/2/49486005/4f651941/a4041f11/bdba3d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3548664" cy="3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2722314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rgbClr val="FFC000"/>
                </a:solidFill>
                <a:latin typeface="Comic Sans MS" panose="030F0702030302020204" pitchFamily="66" charset="0"/>
              </a:rPr>
              <a:t>Венецианская дама </a:t>
            </a:r>
            <a:r>
              <a:rPr lang="en-US" sz="2000" i="1" dirty="0">
                <a:solidFill>
                  <a:srgbClr val="FFC000"/>
                </a:solidFill>
                <a:latin typeface="Comic Sans MS" panose="030F0702030302020204" pitchFamily="66" charset="0"/>
              </a:rPr>
              <a:t/>
            </a:r>
            <a:br>
              <a:rPr lang="en-US" sz="2000" i="1" dirty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203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22313" y="260649"/>
            <a:ext cx="7772400" cy="864096"/>
          </a:xfrm>
        </p:spPr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шут</a:t>
            </a:r>
            <a:endParaRPr lang="ru-RU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22313" y="980729"/>
            <a:ext cx="2697559" cy="34261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Женская и мужская вариация шутовской маски.  Внешне она напоминает о средневековье, о смешных колпаках и бубенчиках, хотя могут выглядеть очень впечатляюще. С такой маской носили соответствующий яркий костюм, а иногда ещё и «бабуле» - фальшивый шутовской скипетр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628800"/>
            <a:ext cx="5400600" cy="359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541694" cy="4694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122">
            <a:off x="4581395" y="1175515"/>
            <a:ext cx="4607596" cy="522568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589240"/>
            <a:ext cx="4042792" cy="108012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шут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4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4464496" cy="4529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28" y="1700808"/>
            <a:ext cx="3604573" cy="464098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20" y="274638"/>
            <a:ext cx="4834880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шут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4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0235">
            <a:off x="2684156" y="-399766"/>
            <a:ext cx="4644008" cy="3424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331">
            <a:off x="3621817" y="2642544"/>
            <a:ext cx="5497934" cy="4125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067">
            <a:off x="274623" y="2583951"/>
            <a:ext cx="3512118" cy="386333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86608" cy="1143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i="1" dirty="0">
                <a:solidFill>
                  <a:srgbClr val="FF0000"/>
                </a:solidFill>
                <a:latin typeface="Comic Sans MS" panose="030F0702030302020204" pitchFamily="66" charset="0"/>
              </a:rPr>
              <a:t>шут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tube.ru/images/stories/2013/07/202/Piazza_San_Marco_with_the_Basi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1" y="1085383"/>
            <a:ext cx="8791550" cy="557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Венеция. Площадь Сан-Марко</a:t>
            </a:r>
            <a:endParaRPr lang="ru-RU" b="1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"/>
            <a:ext cx="7772400" cy="764704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Доктор чумы </a:t>
            </a:r>
            <a:r>
              <a:rPr lang="ru-RU" sz="2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(</a:t>
            </a:r>
            <a:r>
              <a:rPr lang="en-US" sz="2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medico </a:t>
            </a:r>
            <a:r>
              <a:rPr lang="en-US" sz="2000" i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della</a:t>
            </a:r>
            <a:r>
              <a:rPr lang="en-US" sz="2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2000" i="1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peste</a:t>
            </a:r>
            <a:r>
              <a:rPr lang="en-US" sz="20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)</a:t>
            </a:r>
            <a:endParaRPr lang="ru-RU" sz="2000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9" y="692696"/>
            <a:ext cx="3096344" cy="4968551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старину одним из самых страшных бедствий для Венеции была чума, которая посещала город несколько раз и унесла огромное количество жизней. Маску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Medico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della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Peste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 время эпидемии одевали доктора для посещения больных. В её длинный клювообразный нос помещали ароматические масла, считалось, что они предохраняют от заражения чумой.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92696"/>
            <a:ext cx="4176464" cy="590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5" y="1988840"/>
            <a:ext cx="4509120" cy="4509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36" y="260648"/>
            <a:ext cx="4743464" cy="444002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FF00"/>
                </a:solidFill>
                <a:latin typeface="Comic Sans MS" panose="030F0702030302020204" pitchFamily="66" charset="0"/>
              </a:rPr>
              <a:t>Доктор чумы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0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5013176" cy="5013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114">
            <a:off x="4947232" y="545345"/>
            <a:ext cx="3588523" cy="53678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63480" cy="1143000"/>
          </a:xfrm>
        </p:spPr>
        <p:txBody>
          <a:bodyPr/>
          <a:lstStyle/>
          <a:p>
            <a:r>
              <a:rPr lang="ru-RU" i="1" dirty="0">
                <a:solidFill>
                  <a:srgbClr val="FFFF00"/>
                </a:solidFill>
                <a:latin typeface="Comic Sans MS" panose="030F0702030302020204" pitchFamily="66" charset="0"/>
              </a:rPr>
              <a:t>Доктор чумы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2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51919" y="188641"/>
            <a:ext cx="4642793" cy="1368152"/>
          </a:xfrm>
        </p:spPr>
        <p:txBody>
          <a:bodyPr>
            <a:normAutofit fontScale="90000"/>
          </a:bodyPr>
          <a:lstStyle/>
          <a:p>
            <a:r>
              <a:rPr lang="ru-RU" altLang="ru-RU" dirty="0" err="1"/>
              <a:t>Вольто</a:t>
            </a:r>
            <a:r>
              <a:rPr lang="ru-RU" altLang="ru-RU" dirty="0"/>
              <a:t> – </a:t>
            </a:r>
            <a:r>
              <a:rPr lang="ru-RU" altLang="ru-RU" sz="3100" b="0" dirty="0"/>
              <a:t>«гражданин»</a:t>
            </a:r>
            <a:br>
              <a:rPr lang="ru-RU" altLang="ru-RU" sz="3100" b="0" dirty="0"/>
            </a:br>
            <a:endParaRPr lang="ru-RU" sz="31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273050"/>
            <a:ext cx="3240088" cy="585311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Маска </a:t>
            </a:r>
            <a:r>
              <a:rPr lang="ru-RU" dirty="0" err="1"/>
              <a:t>Вольто</a:t>
            </a:r>
            <a:r>
              <a:rPr lang="ru-RU" dirty="0"/>
              <a:t> – классическая, даже в чем-то каноническая венецианская маска для карнавала. Это наиболее нейтральный, повседневный вариант, бывший в эпоху расцвета карнавалов и уличных гуляний одним из самых доступных способов скрыть свою личность. Её мог надеть любой человек – от вельможи до плебея или иностранца, запретов на её ношение не было, потому в дни праздников её можно было встретить на каждом шагу.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170" name="Picture 2" descr="http://masks-shop.ru/components/com_virtuemart/shop_image/product/Volto_Eyes_Wide__534b91c5a2f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98" y="1268760"/>
            <a:ext cx="484137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9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intpostage.com/media/cache/product_image_large/shop/products/000/215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4155976" cy="41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ites.create-cdn.net/siteimages/5/0/3/50308/11/3/6/11366653/400x300.jpg?14545092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67" y="3717032"/>
            <a:ext cx="410880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pict.belvedor.com/1/38/1384dcc347119b82ba342f12f2a83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186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02632" cy="2866330"/>
          </a:xfrm>
        </p:spPr>
        <p:txBody>
          <a:bodyPr>
            <a:normAutofit/>
          </a:bodyPr>
          <a:lstStyle/>
          <a:p>
            <a:r>
              <a:rPr lang="ru-RU" altLang="ru-RU" dirty="0" err="1"/>
              <a:t>Вольто</a:t>
            </a:r>
            <a:r>
              <a:rPr lang="ru-RU" altLang="ru-RU" dirty="0"/>
              <a:t> – </a:t>
            </a:r>
            <a:r>
              <a:rPr lang="ru-RU" altLang="ru-RU" sz="3200" i="1" dirty="0"/>
              <a:t>«гражданин»</a:t>
            </a:r>
            <a:br>
              <a:rPr lang="ru-RU" altLang="ru-RU" sz="3200" i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20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108012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Творческое задание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64704"/>
            <a:ext cx="7772400" cy="2232248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/>
              <a:t> </a:t>
            </a: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Пользуясь шаблоном или самостоятельно сделайте зарисовку      карнавальной маски</a:t>
            </a:r>
          </a:p>
          <a:p>
            <a:endParaRPr lang="ru-RU" alt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4</a:t>
            </a:r>
            <a:r>
              <a:rPr lang="ru-RU" altLang="ru-RU" sz="2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Придумайте украшение для маски и подготовьте рисунок для работы в цвете</a:t>
            </a:r>
            <a:endParaRPr lang="ru-RU" sz="29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57111"/>
            <a:ext cx="2239392" cy="3076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09" y="3572291"/>
            <a:ext cx="2487401" cy="30760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92952"/>
            <a:ext cx="2736304" cy="305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115888"/>
            <a:ext cx="7772400" cy="7207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праздника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692150"/>
            <a:ext cx="3849688" cy="2376488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dirty="0">
                <a:solidFill>
                  <a:srgbClr val="CCFF33"/>
                </a:solidFill>
                <a:latin typeface="Times New Roman" pitchFamily="18" charset="0"/>
                <a:cs typeface="Times New Roman" pitchFamily="18" charset="0"/>
              </a:rPr>
              <a:t> Карнавал придумали в Венеции. Такой демократичный праздник, когда все в масках и все равны, мог родиться только в демократичной  Республике Святого Марка, где между гражданами никогда не было вассальных отношений.</a:t>
            </a:r>
            <a:endParaRPr lang="ru-RU" dirty="0">
              <a:solidFill>
                <a:srgbClr val="CCFF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Карнавал придумали в Венеции. Такой демократичный праздник, когда все в масках и все равны, мог родиться только в демократичной  Республике Святого Марка, где между гражданами никогда не было вассальных отношений.</a:t>
            </a:r>
            <a:endParaRPr lang="ru-RU" dirty="0"/>
          </a:p>
        </p:txBody>
      </p:sp>
      <p:pic>
        <p:nvPicPr>
          <p:cNvPr id="6" name="Picture 4" descr="Карнавал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19" y="2776366"/>
            <a:ext cx="4955705" cy="3752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613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23528" y="260649"/>
            <a:ext cx="8496944" cy="215106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Первое упоминание о карнавале относится к 1094 году. А  в 1296 году венецианцы ещё и официально узаконили его: Сенат Венецианской республики провозгласил последний день перед великим постом праздничным днем. Считается, что и  само слово «карнавал» произошло от латинского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carne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vale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что означает «прощание с мясом».  Это каноническая церковная версия. </a:t>
            </a:r>
          </a:p>
          <a:p>
            <a:endParaRPr lang="ru-RU" dirty="0"/>
          </a:p>
        </p:txBody>
      </p:sp>
      <p:pic>
        <p:nvPicPr>
          <p:cNvPr id="3080" name="Picture 8" descr="https://artlevin.com/New_Design/images/masks/Mask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68" y="2276872"/>
            <a:ext cx="8587361" cy="421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0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79512" y="188913"/>
            <a:ext cx="3816424" cy="5400327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Карнавал  и родился из маскарада.  В какой-то момент венецианцы настолько увлеклись, что  начали "отрываться" в  веселии с начала октября по февраль включительно с легкими перерывами на посты.  А маска настолько прочно "приросла" к лицу, что стала просто частью экипировки.</a:t>
            </a:r>
          </a:p>
          <a:p>
            <a:endParaRPr lang="ru-RU" dirty="0"/>
          </a:p>
        </p:txBody>
      </p:sp>
      <p:pic>
        <p:nvPicPr>
          <p:cNvPr id="4098" name="Picture 2" descr="http://img1.liveinternet.ru/images/attach/c/1/59/535/59535670_1274933873_ibr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39"/>
            <a:ext cx="4251325" cy="65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24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117600" y="188913"/>
            <a:ext cx="8026400" cy="1800225"/>
          </a:xfrm>
        </p:spPr>
        <p:txBody>
          <a:bodyPr>
            <a:normAutofit fontScale="55000" lnSpcReduction="20000"/>
          </a:bodyPr>
          <a:lstStyle/>
          <a:p>
            <a:pPr marL="411480">
              <a:defRPr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Моральные границы абсолютно размывались в карнавальные дни. Мужчины в масках проникали в женские монастыри, должники скрывались от кредиторов, наемные убийцы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беспрепятственно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вершили  свои черные  дела.</a:t>
            </a:r>
          </a:p>
          <a:p>
            <a:pPr marL="411480">
              <a:defRPr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В конце концов Совет Десяти не выдержал и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сказал:"Баста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!"   В 1608 году  был издан декрет,  который запрещал носить маски в течение длительного периода.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playcast.ru/uploads/2016/01/27/17019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869105" cy="462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7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16224"/>
          </a:xfrm>
        </p:spPr>
        <p:txBody>
          <a:bodyPr>
            <a:normAutofit/>
          </a:bodyPr>
          <a:lstStyle/>
          <a:p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Карнавал стал короче, но от этого еще ярче, стремительнее и колоритнее.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6146" name="Picture 2" descr="http://spb.zvetnoe.ru/upload/catalog/2017/08/Ag7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4556">
            <a:off x="-114677" y="2695029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fineartamerica.com/images-medium-large-5/venice-carnival-emona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920">
            <a:off x="4280632" y="2615409"/>
            <a:ext cx="4429463" cy="368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64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Маски Венецианского карнавала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027208" cy="40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720080"/>
          </a:xfrm>
        </p:spPr>
        <p:txBody>
          <a:bodyPr>
            <a:normAutofit/>
          </a:bodyPr>
          <a:lstStyle/>
          <a:p>
            <a:r>
              <a:rPr lang="ru-RU" i="1" dirty="0" smtClean="0"/>
              <a:t>                           </a:t>
            </a:r>
            <a:r>
              <a:rPr lang="ru-RU" i="1" dirty="0" err="1" smtClean="0"/>
              <a:t>Баута</a:t>
            </a:r>
            <a:endParaRPr lang="ru-RU" i="1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79513" y="188641"/>
            <a:ext cx="2808311" cy="540059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99FF33"/>
                </a:solidFill>
              </a:rPr>
              <a:t>Одна из самых популярных Венецианских масок. Несмотря на свой жутковатый вид, пользовалась особой популярностью, так как была очень удобна,  можно было принимать пищу и напитки не снимая её. Происхождение связано с итальянским словом «</a:t>
            </a:r>
            <a:r>
              <a:rPr lang="en-US" dirty="0" err="1" smtClean="0">
                <a:solidFill>
                  <a:srgbClr val="99FF33"/>
                </a:solidFill>
              </a:rPr>
              <a:t>bau</a:t>
            </a:r>
            <a:r>
              <a:rPr lang="ru-RU" dirty="0" smtClean="0">
                <a:solidFill>
                  <a:srgbClr val="99FF33"/>
                </a:solidFill>
              </a:rPr>
              <a:t>» или « </a:t>
            </a:r>
            <a:r>
              <a:rPr lang="en-US" dirty="0" err="1" smtClean="0">
                <a:solidFill>
                  <a:srgbClr val="99FF33"/>
                </a:solidFill>
              </a:rPr>
              <a:t>babau</a:t>
            </a:r>
            <a:r>
              <a:rPr lang="ru-RU" dirty="0" smtClean="0">
                <a:solidFill>
                  <a:srgbClr val="99FF33"/>
                </a:solidFill>
              </a:rPr>
              <a:t>», обозначающим вымышленное чудовище, которым пугали маленьких детей. </a:t>
            </a:r>
            <a:r>
              <a:rPr lang="ru-RU" dirty="0" err="1" smtClean="0">
                <a:solidFill>
                  <a:srgbClr val="99FF33"/>
                </a:solidFill>
              </a:rPr>
              <a:t>Баута</a:t>
            </a:r>
            <a:r>
              <a:rPr lang="ru-RU" dirty="0" smtClean="0">
                <a:solidFill>
                  <a:srgbClr val="99FF33"/>
                </a:solidFill>
              </a:rPr>
              <a:t> считалась идеальной маской для высокопоставленных особ.  Носилась в сочетании с длинным чёрным плащом и треугольной шляпой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1" y="1844824"/>
            <a:ext cx="5688632" cy="4172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5_Vi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Anim-15_Vista</Template>
  <TotalTime>244</TotalTime>
  <Words>599</Words>
  <Application>Microsoft Office PowerPoint</Application>
  <PresentationFormat>Экран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Anim-15_Vista</vt:lpstr>
      <vt:lpstr>Венецианский карнавал: история, традиции, маски</vt:lpstr>
      <vt:lpstr>Венеция. Площадь Сан-Марко</vt:lpstr>
      <vt:lpstr>История праздника</vt:lpstr>
      <vt:lpstr>Презентация PowerPoint</vt:lpstr>
      <vt:lpstr>Презентация PowerPoint</vt:lpstr>
      <vt:lpstr>Презентация PowerPoint</vt:lpstr>
      <vt:lpstr>Карнавал стал короче, но от этого еще ярче, стремительнее и колоритнее. </vt:lpstr>
      <vt:lpstr>Маски Венецианского карнавала</vt:lpstr>
      <vt:lpstr>                           Баута</vt:lpstr>
      <vt:lpstr>Презентация PowerPoint</vt:lpstr>
      <vt:lpstr>Презентация PowerPoint</vt:lpstr>
      <vt:lpstr>Венецианская дама  (dama di Venezia) </vt:lpstr>
      <vt:lpstr>Венецианская дама  </vt:lpstr>
      <vt:lpstr>Венецианская дама  </vt:lpstr>
      <vt:lpstr>Венецианская дама  </vt:lpstr>
      <vt:lpstr>                           шут</vt:lpstr>
      <vt:lpstr> шут</vt:lpstr>
      <vt:lpstr> шут</vt:lpstr>
      <vt:lpstr> шут</vt:lpstr>
      <vt:lpstr>Доктор чумы (medico della peste)</vt:lpstr>
      <vt:lpstr>Доктор чумы</vt:lpstr>
      <vt:lpstr>Доктор чумы</vt:lpstr>
      <vt:lpstr>Вольто – «гражданин» </vt:lpstr>
      <vt:lpstr>Вольто – «гражданин» </vt:lpstr>
      <vt:lpstr>Творческое задание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Анимированный шаблон</dc:subject>
  <dc:creator>Наталья</dc:creator>
  <dc:description>http://freeppt.ru/ - презентации по культуре и искусству, шаблоны PowerPoint.</dc:description>
  <cp:lastModifiedBy>Наталья</cp:lastModifiedBy>
  <cp:revision>24</cp:revision>
  <dcterms:created xsi:type="dcterms:W3CDTF">2014-02-16T15:40:59Z</dcterms:created>
  <dcterms:modified xsi:type="dcterms:W3CDTF">2018-02-18T18:58:24Z</dcterms:modified>
</cp:coreProperties>
</file>