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3" r:id="rId2"/>
    <p:sldId id="285" r:id="rId3"/>
    <p:sldId id="284" r:id="rId4"/>
    <p:sldId id="282" r:id="rId5"/>
    <p:sldId id="271" r:id="rId6"/>
    <p:sldId id="256" r:id="rId7"/>
    <p:sldId id="260" r:id="rId8"/>
    <p:sldId id="288" r:id="rId9"/>
    <p:sldId id="277" r:id="rId10"/>
    <p:sldId id="259" r:id="rId11"/>
    <p:sldId id="286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5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7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3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1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7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7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8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2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3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olidDmn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B3C513-AE1D-4C46-A753-5139B9581B3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76AE-203D-4313-A75C-ACFE50C34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D%D1%8F%D0%B7%D1%8C_%D0%98%D0%B3%D0%BE%D1%80%D1%8C_(%D0%BE%D0%BF%D0%B5%D1%80%D0%B0)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94%D0%A1-1" TargetMode="External"/><Relationship Id="rId13" Type="http://schemas.openxmlformats.org/officeDocument/2006/relationships/hyperlink" Target="https://ru.wikipedia.org/wiki/%D0%90%D1%82%D0%BE%D0%BC%D0%BD%D0%B0%D1%8F_%D1%8D%D0%BB%D0%B5%D0%BA%D1%82%D1%80%D0%BE%D1%81%D1%82%D0%B0%D0%BD%D1%86%D0%B8%D1%8F" TargetMode="External"/><Relationship Id="rId18" Type="http://schemas.openxmlformats.org/officeDocument/2006/relationships/hyperlink" Target="https://ru.wikipedia.org/wiki/%D0%9B%D0%B5%D0%B4%D0%BE%D0%BA%D0%BE%D0%BB" TargetMode="External"/><Relationship Id="rId3" Type="http://schemas.openxmlformats.org/officeDocument/2006/relationships/hyperlink" Target="https://ru.wikipedia.org/wiki/1937" TargetMode="External"/><Relationship Id="rId21" Type="http://schemas.openxmlformats.org/officeDocument/2006/relationships/image" Target="../media/image14.png"/><Relationship Id="rId7" Type="http://schemas.openxmlformats.org/officeDocument/2006/relationships/hyperlink" Target="https://ru.wikipedia.org/wiki/%D0%AF%D0%B4%D0%B5%D1%80%D0%BD%D0%BE%D0%B5_%D0%BE%D1%80%D1%83%D0%B6%D0%B8%D0%B5" TargetMode="External"/><Relationship Id="rId12" Type="http://schemas.openxmlformats.org/officeDocument/2006/relationships/hyperlink" Target="https://ru.wikipedia.org/wiki/1953" TargetMode="External"/><Relationship Id="rId17" Type="http://schemas.openxmlformats.org/officeDocument/2006/relationships/hyperlink" Target="https://ru.wikipedia.org/wiki/1958" TargetMode="External"/><Relationship Id="rId2" Type="http://schemas.openxmlformats.org/officeDocument/2006/relationships/hyperlink" Target="https://ru.wikipedia.org/wiki/%D0%A6%D0%B8%D0%BA%D0%BB%D0%BE%D1%82%D1%80%D0%BE%D0%BD_%D0%A0%D0%B0%D0%B4%D0%B8%D0%B5%D0%B2%D0%BE%D0%B3%D0%BE_%D0%B8%D0%BD%D1%81%D1%82%D0%B8%D1%82%D1%83%D1%82%D0%B0" TargetMode="External"/><Relationship Id="rId16" Type="http://schemas.openxmlformats.org/officeDocument/2006/relationships/hyperlink" Target="https://ru.wikipedia.org/wiki/%D0%9F%D0%BE%D0%B4%D0%B2%D0%BE%D0%B4%D0%BD%D0%B0%D1%8F_%D0%BB%D0%BE%D0%B4%D0%BA%D0%B0" TargetMode="External"/><Relationship Id="rId20" Type="http://schemas.openxmlformats.org/officeDocument/2006/relationships/hyperlink" Target="https://ru.wikipedia.org/wiki/195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46" TargetMode="External"/><Relationship Id="rId11" Type="http://schemas.openxmlformats.org/officeDocument/2006/relationships/hyperlink" Target="https://ru.wikipedia.org/wiki/%D0%A0%D0%94%D0%A1-6%D1%81" TargetMode="External"/><Relationship Id="rId5" Type="http://schemas.openxmlformats.org/officeDocument/2006/relationships/hyperlink" Target="https://ru.wikipedia.org/wiki/%D0%90%D1%82%D0%BE%D0%BC%D0%BD%D1%8B%D0%B9_%D1%80%D0%B5%D0%B0%D0%BA%D1%82%D0%BE%D1%80" TargetMode="External"/><Relationship Id="rId15" Type="http://schemas.openxmlformats.org/officeDocument/2006/relationships/hyperlink" Target="https://ru.wikipedia.org/wiki/1954" TargetMode="External"/><Relationship Id="rId23" Type="http://schemas.openxmlformats.org/officeDocument/2006/relationships/image" Target="../media/image15.png"/><Relationship Id="rId10" Type="http://schemas.openxmlformats.org/officeDocument/2006/relationships/hyperlink" Target="https://ru.wikipedia.org/wiki/%D0%A2%D0%B5%D1%80%D0%BC%D0%BE%D1%8F%D0%B4%D0%B5%D1%80%D0%BD%D0%B0%D1%8F_%D0%B1%D0%BE%D0%BC%D0%B1%D0%B0" TargetMode="External"/><Relationship Id="rId19" Type="http://schemas.openxmlformats.org/officeDocument/2006/relationships/hyperlink" Target="https://ru.wikipedia.org/wiki/%D0%9B%D0%B5%D0%BD%D0%B8%D0%BD_(%D0%B0%D1%82%D0%BE%D0%BC%D0%BD%D1%8B%D0%B9_%D0%BB%D0%B5%D0%B4%D0%BE%D0%BA%D0%BE%D0%BB)" TargetMode="External"/><Relationship Id="rId4" Type="http://schemas.openxmlformats.org/officeDocument/2006/relationships/hyperlink" Target="https://ru.wikipedia.org/wiki/1944" TargetMode="External"/><Relationship Id="rId9" Type="http://schemas.openxmlformats.org/officeDocument/2006/relationships/hyperlink" Target="https://ru.wikipedia.org/wiki/1949" TargetMode="External"/><Relationship Id="rId14" Type="http://schemas.openxmlformats.org/officeDocument/2006/relationships/hyperlink" Target="https://ru.wikipedia.org/wiki/%D0%9E%D0%B1%D0%BD%D0%B8%D0%BD%D1%81%D0%BA%D0%B0%D1%8F_%D0%90%D0%AD%D0%A1" TargetMode="External"/><Relationship Id="rId22" Type="http://schemas.openxmlformats.org/officeDocument/2006/relationships/hyperlink" Target="https://ru.wikipedia.org/wiki/%D0%94%D1%83%D0%B1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1%83%D0%BC%D0%B0%D0%BD%D0%B8%D1%81%D1%82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ru.wikipedia.org/wiki/1921_%D0%B3%D0%BE%D0%B4" TargetMode="External"/><Relationship Id="rId2" Type="http://schemas.openxmlformats.org/officeDocument/2006/relationships/hyperlink" Target="http://www.delphis.ru/journal/article/albert-einshtein-i-muzyka#p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E%D0%B1%D0%B5%D0%BB%D0%B5%D0%B2%D1%81%D0%BA%D0%B0%D1%8F_%D0%BF%D1%80%D0%B5%D0%BC%D0%B8%D1%8F_%D0%BF%D0%BE_%D1%84%D0%B8%D0%B7%D0%B8%D0%BA%D0%B5" TargetMode="External"/><Relationship Id="rId5" Type="http://schemas.openxmlformats.org/officeDocument/2006/relationships/hyperlink" Target="https://ru.wikipedia.org/wiki/%D0%A2%D0%B5%D0%BE%D1%80%D0%B5%D1%82%D0%B8%D1%87%D0%B5%D1%81%D0%BA%D0%B0%D1%8F_%D1%84%D0%B8%D0%B7%D0%B8%D0%BA%D0%B0" TargetMode="External"/><Relationship Id="rId4" Type="http://schemas.openxmlformats.org/officeDocument/2006/relationships/hyperlink" Target="https://ru.wikipedia.org/wiki/%D0%A4%D0%B8%D0%B7%D0%B8%D0%BA" TargetMode="Externa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8150" y="496888"/>
            <a:ext cx="8312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onstantia" panose="02030602050306030303" pitchFamily="18" charset="0"/>
              </a:rPr>
              <a:t>Муниципальное бюджетное общеобразовательное учреждение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onstantia" panose="02030602050306030303" pitchFamily="18" charset="0"/>
              </a:rPr>
              <a:t>«Гимназия 3 </a:t>
            </a:r>
            <a:r>
              <a:rPr lang="ru-RU" altLang="ru-RU" sz="2000" b="1" dirty="0" err="1">
                <a:latin typeface="Constantia" panose="02030602050306030303" pitchFamily="18" charset="0"/>
              </a:rPr>
              <a:t>г.Дубны</a:t>
            </a:r>
            <a:r>
              <a:rPr lang="ru-RU" altLang="ru-RU" sz="2000" b="1" dirty="0">
                <a:latin typeface="Constantia" panose="02030602050306030303" pitchFamily="18" charset="0"/>
              </a:rPr>
              <a:t>, Московской области»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4269" y="3356627"/>
            <a:ext cx="752597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latin typeface="Constantia" panose="02030602050306030303" pitchFamily="18" charset="0"/>
              </a:rPr>
              <a:t>             </a:t>
            </a:r>
            <a:r>
              <a:rPr lang="ru-RU" altLang="ru-RU" sz="2400" b="1" dirty="0">
                <a:latin typeface="Constantia" panose="02030602050306030303" pitchFamily="18" charset="0"/>
              </a:rPr>
              <a:t>Исследовательская работа по теме: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atin typeface="Constantia" panose="02030602050306030303" pitchFamily="18" charset="0"/>
              </a:rPr>
              <a:t>«Ученые музыканты или музыкальные ученые».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2019 год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90152" y="5030788"/>
            <a:ext cx="4709774" cy="15986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000" b="1" dirty="0">
                <a:latin typeface="Constantia" panose="02030602050306030303" pitchFamily="18" charset="0"/>
              </a:rPr>
              <a:t>Работу выполнила: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b="1" dirty="0">
                <a:latin typeface="Constantia" panose="02030602050306030303" pitchFamily="18" charset="0"/>
              </a:rPr>
              <a:t>Шубина Елена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b="1" dirty="0">
                <a:latin typeface="Constantia" panose="02030602050306030303" pitchFamily="18" charset="0"/>
              </a:rPr>
              <a:t>учащаяся 7 «А» класса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b="1" dirty="0">
                <a:latin typeface="Constantia" panose="02030602050306030303" pitchFamily="18" charset="0"/>
              </a:rPr>
              <a:t>Руководитель:     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000" b="1" dirty="0">
                <a:latin typeface="Constantia" panose="02030602050306030303" pitchFamily="18" charset="0"/>
              </a:rPr>
              <a:t>С.В. Троицкая - учитель музыки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B9D4D4-4FB6-439C-B0F5-A46F03B7C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1" t="50000" r="22220" b="12711"/>
          <a:stretch/>
        </p:blipFill>
        <p:spPr>
          <a:xfrm>
            <a:off x="10149904" y="618344"/>
            <a:ext cx="1257611" cy="39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49"/>
            <a:ext cx="3884205" cy="2913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" y="3029803"/>
            <a:ext cx="5113908" cy="3833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6347" t="27615" r="28306" b="37365"/>
          <a:stretch/>
        </p:blipFill>
        <p:spPr>
          <a:xfrm>
            <a:off x="3884204" y="15744"/>
            <a:ext cx="8307796" cy="3205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745" y="2893325"/>
            <a:ext cx="4533723" cy="39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8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263525" y="1423988"/>
            <a:ext cx="12080875" cy="4549854"/>
          </a:xfrm>
          <a:prstGeom prst="ribbon2">
            <a:avLst>
              <a:gd name="adj1" fmla="val 33333"/>
              <a:gd name="adj2" fmla="val 4638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latin typeface="Constantia" panose="02030602050306030303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2400" b="1" dirty="0">
                <a:latin typeface="Constantia" panose="02030602050306030303" pitchFamily="18" charset="0"/>
              </a:rPr>
              <a:t>Вывод: многим и невдомек, что между физикой и музыкой есть  взаимодействие –они , как монолитный аспект и это самое прекрасное, что есть на нашей планете.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9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222795" y="411878"/>
            <a:ext cx="11639005" cy="1155502"/>
          </a:xfrm>
          <a:prstGeom prst="flowChartMultidocumen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540500" y="3797300"/>
            <a:ext cx="5321300" cy="20701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Благодарю за помощь учителя музыки: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Троицкую Светлану Вячеславовну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4"/>
          <a:stretch/>
        </p:blipFill>
        <p:spPr>
          <a:xfrm>
            <a:off x="6540500" y="1786652"/>
            <a:ext cx="5081330" cy="1656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53613"/>
          <a:stretch/>
        </p:blipFill>
        <p:spPr>
          <a:xfrm>
            <a:off x="280141" y="3033885"/>
            <a:ext cx="5803159" cy="28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6" y="416210"/>
            <a:ext cx="11279547" cy="59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4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fishki.net/upload/post/2017/08/04/2351717/0-84830-fa76ac6a-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5034968"/>
            <a:ext cx="2438400" cy="15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ga-masterow.ru/wp-content/uploads/2017/06/%D1%80%D0%B5%D0%BC%D0%BE%D0%BD%D1%82-%D0%BA%D0%BE%D0%BC%D0%BF%D1%8C%D1%8E%D1%82%D0%B5%D1%80%D0%BE%D0%B2-%D0%BD%D0%BE%D1%83%D1%82%D0%B1%D1%83%D0%BA%D0%BE%D0%B2-%D0%B4%D1%83%D0%B1%D0%BD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41" y="858778"/>
            <a:ext cx="2825725" cy="25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tomprom.kz/images/Zhanna/adm_bld_su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1379"/>
            <a:ext cx="2941241" cy="25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evbo.ru/wp-content/uploads/2017/03/125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82" y="-28830"/>
            <a:ext cx="3874929" cy="25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0399" y="3500731"/>
            <a:ext cx="5588000" cy="242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«Над Волгой стоит в подмосковном лесу                                                                        Город физиков, город ученых,                                                                                                Он прячет свою молодую красу                                                                                                 В душистых сосновых колоннах.                                                                                                  Дубна, Дубна –золотая сосна                                                                                                                      Дубна, Дубна –голубая волна»</a:t>
            </a:r>
          </a:p>
          <a:p>
            <a:pPr marR="179705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(В. Викторов)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60" name="Picture 12" descr="http://narslovar.ru/wp-content/uploads/2018/10/4-Alleya-Vyisotsk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8"/>
          <a:stretch/>
        </p:blipFill>
        <p:spPr bwMode="auto">
          <a:xfrm>
            <a:off x="88900" y="2786671"/>
            <a:ext cx="2473993" cy="18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p.vk.me/c626329/v626329062/22e6d/W5dgTvMwoi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6" y="4412438"/>
            <a:ext cx="2827062" cy="21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3366" r="13442"/>
          <a:stretch/>
        </p:blipFill>
        <p:spPr>
          <a:xfrm>
            <a:off x="9994900" y="76528"/>
            <a:ext cx="1905000" cy="2602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2525" y="2555748"/>
            <a:ext cx="3918975" cy="24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2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exander Boro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53" y="701652"/>
            <a:ext cx="2273855" cy="34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4080" y="170736"/>
            <a:ext cx="89246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/>
              <a:t>Александр Порфирьевич Бородин русский композитор и ученый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20017"/>
            <a:ext cx="4216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Автор около 40 работ по химии</a:t>
            </a:r>
          </a:p>
          <a:p>
            <a:r>
              <a:rPr lang="ru-RU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В детстве обнаружил музыкальную одаренность и живо интересовался химией. В 1850 году Александр поступил в Санкт-Петербургскую медико-хирургическую академию. В 1858 году защитил диссертацию «Об аналогии фосфорной и мышьяковой кислоты в химических и токсикологических отношениях» и получил степень доктора медицины. Далее в течение трех лет Бородин проходил стажировку за границей (в Германии, Италии и Франции), где совершенствовал знания в области медицины и химии. По возвращении получил должность адъюнкт-профессора Санкт-Петербургской медико-хирургической академии. В 1877 году стал ее академиком. Кроме успехов в химии и медицине Бородин известен как самобытный композитор и общественный деятель. 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36193" y="655485"/>
            <a:ext cx="2953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Основоположник русского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эпического симфонизма.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6192" y="1335570"/>
            <a:ext cx="43558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Оперы</a:t>
            </a:r>
            <a:r>
              <a:rPr lang="ru-RU" sz="1600" dirty="0">
                <a:solidFill>
                  <a:srgbClr val="54595D"/>
                </a:solidFill>
                <a:latin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Богатыри» (1868), «Млада» (совместно с другими композиторами, 1872),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hlinkClick r:id="rId3" tooltip="Князь Игорь (опера)"/>
              </a:rPr>
              <a:t>«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3" tooltip="Князь Игорь (опера)"/>
              </a:rPr>
              <a:t>Князь Игорь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</a:rPr>
              <a:t>»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 (1869—1887), «Царская невеста» (1867—1868)</a:t>
            </a: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Произведения для оркестра</a:t>
            </a:r>
          </a:p>
          <a:p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ТРИ Симфонии, из них № 2 h-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moll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 «Богатырская» (1875), Симфоническая картина «В Средней Азии» (1880)</a:t>
            </a: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Камерно-инструментальные ансамбли</a:t>
            </a:r>
            <a:endParaRPr lang="ru-RU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Произведения для фортепиано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Патетическое адажио (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As-dur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, 1849)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Маленькая сюита (1885)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Скерцо (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As-dur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, 1885)</a:t>
            </a: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В три руки</a:t>
            </a:r>
            <a:endParaRPr lang="ru-RU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В четыре руки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Полька «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Helene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»(d-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moll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, 1843)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Скерцо (E-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dur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, 1861)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Тарантелла (D-</a:t>
            </a:r>
            <a:r>
              <a:rPr lang="ru-RU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dur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, 1862)</a:t>
            </a: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Произведения для голоса и Вокальный ансамбль</a:t>
            </a:r>
            <a:endParaRPr lang="ru-RU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upload.wikimedia.org/wikipedia/commons/thumb/9/9d/RFCS_1868.jpg/300px-RFCS_18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4040772"/>
            <a:ext cx="3619792" cy="26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75100" y="6412372"/>
            <a:ext cx="4138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Основатели Русского химического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314149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00" y="2580389"/>
            <a:ext cx="52005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Linux Libertine"/>
              </a:rPr>
              <a:t>Руководитель проектов</a:t>
            </a:r>
          </a:p>
          <a:p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При его участии был создан первый в Европе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2" tooltip="Циклотрон Радиевого института"/>
              </a:rPr>
              <a:t>циклотрон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3" tooltip="1937"/>
              </a:rPr>
              <a:t>1937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). Под его руководством был сооружён первый в Москве циклотрон (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4" tooltip="1944"/>
              </a:rPr>
              <a:t>1944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), первый в Европе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5" tooltip="Атомный реактор"/>
              </a:rPr>
              <a:t>атомный реактор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6" tooltip="1946"/>
              </a:rPr>
              <a:t>1946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), созданы первая советская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7" tooltip="Ядерное оружие"/>
              </a:rPr>
              <a:t>атомная бомба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8" tooltip="РДС-1"/>
              </a:rPr>
              <a:t>РДС-1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9" tooltip="1949"/>
              </a:rPr>
              <a:t>1949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), первая в СССР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0" tooltip="Термоядерная бомба"/>
              </a:rPr>
              <a:t>термоядерная бомба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1" tooltip="РДС-6с"/>
              </a:rPr>
              <a:t>РДС-6с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2" tooltip="1953"/>
              </a:rPr>
              <a:t>1953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), первая в мире промышленная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3" tooltip="Атомная электростанция"/>
              </a:rPr>
              <a:t>атомная электростанция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1600" b="1" dirty="0" err="1">
                <a:solidFill>
                  <a:srgbClr val="0B0080"/>
                </a:solidFill>
                <a:latin typeface="Arial" panose="020B0604020202020204" pitchFamily="34" charset="0"/>
                <a:hlinkClick r:id="rId14" tooltip="Обнинская АЭС"/>
              </a:rPr>
              <a:t>Обнинская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4" tooltip="Обнинская АЭС"/>
              </a:rPr>
              <a:t> АЭС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5" tooltip="1954"/>
              </a:rPr>
              <a:t>1954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), первый в мире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5" tooltip="Атомный реактор"/>
              </a:rPr>
              <a:t>атомный реактор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для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6" tooltip="Подводная лодка"/>
              </a:rPr>
              <a:t>подводных лодок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7" tooltip="1958"/>
              </a:rPr>
              <a:t>1958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 и атомных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8" tooltip="Ледокол"/>
              </a:rPr>
              <a:t>ледоколов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9" tooltip="Ленин (атомный ледокол)"/>
              </a:rPr>
              <a:t>Атомный ледокол «Ленин»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20" tooltip="1959"/>
              </a:rPr>
              <a:t>1959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), крупнейшая установка для проведения исследований по осуществлению регулируемых термоядерных реакций (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17" tooltip="1958"/>
              </a:rPr>
              <a:t>1958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).</a:t>
            </a:r>
            <a:endParaRPr lang="ru-RU" sz="16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969" y="10632"/>
            <a:ext cx="3150014" cy="23231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534" y="71703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академик, научный руководитель работ по созданию атомных реакторов и атомной бомбы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46214" y="5121393"/>
            <a:ext cx="3793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в городе </a:t>
            </a:r>
            <a:r>
              <a:rPr lang="ru-RU" sz="1600" b="1" dirty="0">
                <a:solidFill>
                  <a:srgbClr val="0B0080"/>
                </a:solidFill>
                <a:latin typeface="Arial" panose="020B0604020202020204" pitchFamily="34" charset="0"/>
                <a:hlinkClick r:id="rId22" tooltip="Дубна"/>
              </a:rPr>
              <a:t>Дубне</a:t>
            </a:r>
            <a:r>
              <a:rPr lang="ru-RU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Московской области в начале улицы Курчатова установлен академику памятник 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3875" y="717034"/>
            <a:ext cx="31690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  <a:latin typeface="Montserrat"/>
              </a:rPr>
              <a:t>Главное богатство – рояль «</a:t>
            </a:r>
            <a:r>
              <a:rPr lang="ru-RU" sz="1600" b="1" dirty="0" err="1">
                <a:solidFill>
                  <a:srgbClr val="333333"/>
                </a:solidFill>
                <a:latin typeface="Montserrat"/>
              </a:rPr>
              <a:t>Блютнер</a:t>
            </a:r>
            <a:r>
              <a:rPr lang="ru-RU" sz="1600" b="1" dirty="0">
                <a:solidFill>
                  <a:srgbClr val="333333"/>
                </a:solidFill>
                <a:latin typeface="Montserrat"/>
              </a:rPr>
              <a:t>». Курчатов с детства любил музыку, освоил мандолину и балалайку и подбирал на слух понравившиеся мелодии, коллекционировал пластинки.</a:t>
            </a:r>
          </a:p>
          <a:p>
            <a:r>
              <a:rPr lang="ru-RU" sz="1600" b="1" dirty="0">
                <a:solidFill>
                  <a:srgbClr val="333333"/>
                </a:solidFill>
                <a:latin typeface="Montserrat"/>
              </a:rPr>
              <a:t>Иногда ездил в Большой зал Консерватории, чтобы послушать любимого Рахманинова. В его библиотеке более трех тысяч книг по истории, музыке, живописи, научным проблемам.</a:t>
            </a:r>
            <a:endParaRPr lang="ru-RU" sz="1600" b="1" i="0" dirty="0">
              <a:solidFill>
                <a:srgbClr val="333333"/>
              </a:solidFill>
              <a:effectLst/>
              <a:latin typeface="Montserra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46214" y="1442420"/>
            <a:ext cx="3453268" cy="3308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4742" y="185063"/>
            <a:ext cx="396294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Игорь Васильевич Курчатов </a:t>
            </a:r>
          </a:p>
        </p:txBody>
      </p:sp>
    </p:spTree>
    <p:extLst>
      <p:ext uri="{BB962C8B-B14F-4D97-AF65-F5344CB8AC3E}">
        <p14:creationId xmlns:p14="http://schemas.microsoft.com/office/powerpoint/2010/main" val="240962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7" t="15124" r="26219"/>
          <a:stretch/>
        </p:blipFill>
        <p:spPr>
          <a:xfrm>
            <a:off x="9336194" y="-13515"/>
            <a:ext cx="2511189" cy="6909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14527" r="72512"/>
          <a:stretch/>
        </p:blipFill>
        <p:spPr>
          <a:xfrm>
            <a:off x="195369" y="13513"/>
            <a:ext cx="2483893" cy="6882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794" y="123433"/>
            <a:ext cx="6465867" cy="48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5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9982" y="1886951"/>
            <a:ext cx="2815278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>
                <a:solidFill>
                  <a:srgbClr val="555555"/>
                </a:solidFill>
                <a:latin typeface="Arial" panose="020B0604020202020204" pitchFamily="34" charset="0"/>
              </a:rPr>
              <a:t>Музыка и исследовательская работа в области физики различны по происхождению, но связаны между собой единством цели — стремлением выразить неизвестное. Их реакции различны, но они дополняют друг друга. Наука раскрывает неизвестное в Природе, а музыка — в человеческой душе, причём именно то, что не может быть раскрыто в иной форме, кроме музыки.</a:t>
            </a:r>
          </a:p>
          <a:p>
            <a:pPr algn="r" fontAlgn="base"/>
            <a:r>
              <a:rPr lang="ru-RU" sz="1600" b="1" dirty="0">
                <a:solidFill>
                  <a:srgbClr val="555555"/>
                </a:solidFill>
                <a:latin typeface="Arial" panose="020B0604020202020204" pitchFamily="34" charset="0"/>
              </a:rPr>
              <a:t>Альберт Эйнштейн</a:t>
            </a:r>
            <a:endParaRPr lang="ru-RU" sz="1600" b="1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913" y="5172207"/>
            <a:ext cx="6096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Про теорию атома водорода, построенную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Н.Бором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, Эйнштейн сказал: «Это наивысшая музыкальность в области мысли». А.Зоммерфельд</a:t>
            </a:r>
            <a:r>
              <a:rPr lang="ru-RU" sz="1600" b="1" baseline="30000" dirty="0">
                <a:solidFill>
                  <a:srgbClr val="495083"/>
                </a:solidFill>
                <a:latin typeface="Arial" panose="020B0604020202020204" pitchFamily="34" charset="0"/>
                <a:hlinkClick r:id="rId2" tooltip=" Зоммерфелъд Арнольд Иоганн Вильгельм (1868-1951) — известный немецкий физик-теоретик.&#10;"/>
              </a:rPr>
              <a:t>1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 заметил: «Квантовая теория представляет собой тот полный таинств инструмент, на котором природа исполняет спектральную музыку»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7" y="231177"/>
            <a:ext cx="3467100" cy="293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913" y="3472697"/>
            <a:ext cx="600444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42F33"/>
                </a:solidFill>
                <a:latin typeface="ProximaNova"/>
              </a:rPr>
              <a:t>в Цюрихе в 1921 году Эйнштейна пригласили выступить с лекцией о теории относительности. Каково же было изумление и радость публики, когда известный физик вышел со скрипкой и предложил послушать вместо лекции сонату Моцарта.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0281" y="775586"/>
            <a:ext cx="7779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B0080"/>
                </a:solidFill>
                <a:latin typeface="Arial" panose="020B0604020202020204" pitchFamily="34" charset="0"/>
                <a:hlinkClick r:id="rId4" tooltip="Физик"/>
              </a:rPr>
              <a:t>физик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-теоретик, один из основателей современной </a:t>
            </a:r>
            <a:r>
              <a:rPr lang="ru-RU" b="1" dirty="0">
                <a:solidFill>
                  <a:srgbClr val="0B0080"/>
                </a:solidFill>
                <a:latin typeface="Arial" panose="020B0604020202020204" pitchFamily="34" charset="0"/>
                <a:hlinkClick r:id="rId5" tooltip="Теоретическая физика"/>
              </a:rPr>
              <a:t>теоретической физики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, лауреат </a:t>
            </a:r>
            <a:r>
              <a:rPr lang="ru-RU" b="1" dirty="0">
                <a:solidFill>
                  <a:srgbClr val="0B0080"/>
                </a:solidFill>
                <a:latin typeface="Arial" panose="020B0604020202020204" pitchFamily="34" charset="0"/>
                <a:hlinkClick r:id="rId6" tooltip="Нобелевская премия по физике"/>
              </a:rPr>
              <a:t>Нобелевской премии по физике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0B0080"/>
                </a:solidFill>
                <a:latin typeface="Arial" panose="020B0604020202020204" pitchFamily="34" charset="0"/>
                <a:hlinkClick r:id="rId7" tooltip="1921 год"/>
              </a:rPr>
              <a:t>1921 года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, общественный деятель-</a:t>
            </a:r>
            <a:r>
              <a:rPr lang="ru-RU" b="1" dirty="0">
                <a:solidFill>
                  <a:srgbClr val="0B0080"/>
                </a:solidFill>
                <a:latin typeface="Arial" panose="020B0604020202020204" pitchFamily="34" charset="0"/>
                <a:hlinkClick r:id="rId8" tooltip="Гуманист"/>
              </a:rPr>
              <a:t>гуманист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6329" y="2548503"/>
            <a:ext cx="2543175" cy="3171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7107" y="199128"/>
            <a:ext cx="329080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Альберт 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202579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"/>
          <a:stretch/>
        </p:blipFill>
        <p:spPr>
          <a:xfrm>
            <a:off x="0" y="1435447"/>
            <a:ext cx="5868537" cy="4251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990" y="953661"/>
            <a:ext cx="6117010" cy="4585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955" y="332092"/>
            <a:ext cx="1160406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Ученые медики проводят исследования воздействия звука на организм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89198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486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Georgia</vt:lpstr>
      <vt:lpstr>Linux Libertine</vt:lpstr>
      <vt:lpstr>Montserrat</vt:lpstr>
      <vt:lpstr>ProximaNova</vt:lpstr>
      <vt:lpstr>Times New Roman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Светлана</cp:lastModifiedBy>
  <cp:revision>41</cp:revision>
  <dcterms:created xsi:type="dcterms:W3CDTF">2019-02-20T05:00:55Z</dcterms:created>
  <dcterms:modified xsi:type="dcterms:W3CDTF">2019-10-24T13:36:21Z</dcterms:modified>
</cp:coreProperties>
</file>