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7" r:id="rId4"/>
    <p:sldId id="268" r:id="rId5"/>
    <p:sldId id="259" r:id="rId6"/>
    <p:sldId id="260" r:id="rId7"/>
    <p:sldId id="277" r:id="rId8"/>
    <p:sldId id="265" r:id="rId9"/>
    <p:sldId id="286" r:id="rId10"/>
    <p:sldId id="258" r:id="rId11"/>
    <p:sldId id="266" r:id="rId12"/>
    <p:sldId id="287" r:id="rId13"/>
    <p:sldId id="269" r:id="rId14"/>
    <p:sldId id="285" r:id="rId15"/>
    <p:sldId id="276" r:id="rId16"/>
    <p:sldId id="278" r:id="rId17"/>
    <p:sldId id="279" r:id="rId18"/>
    <p:sldId id="280" r:id="rId19"/>
    <p:sldId id="288" r:id="rId20"/>
    <p:sldId id="281" r:id="rId21"/>
    <p:sldId id="282" r:id="rId22"/>
    <p:sldId id="275" r:id="rId23"/>
    <p:sldId id="283" r:id="rId24"/>
    <p:sldId id="263" r:id="rId25"/>
    <p:sldId id="261" r:id="rId26"/>
    <p:sldId id="262" r:id="rId27"/>
    <p:sldId id="284" r:id="rId28"/>
    <p:sldId id="270" r:id="rId29"/>
    <p:sldId id="271" r:id="rId30"/>
    <p:sldId id="27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05.04.2022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emf"/><Relationship Id="rId4" Type="http://schemas.openxmlformats.org/officeDocument/2006/relationships/package" Target="../embeddings/Microsoft_PowerPoint_Slide1.sld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Банки.</a:t>
            </a:r>
            <a:endParaRPr lang="ru-RU" dirty="0"/>
          </a:p>
        </p:txBody>
      </p:sp>
      <p:sp>
        <p:nvSpPr>
          <p:cNvPr id="15362" name="AutoShape 2" descr="Большая Стеклянная Банка С Деньги И Монет — стоковые фотографии и другие  картинки 1 доллар - Бумажные деньги США - iStoc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" name="Picture 7" descr="https://interaffairs.ru/i/2019/09/684b632b1a144ba910f0a696bb50f6d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571876"/>
            <a:ext cx="4607750" cy="3071834"/>
          </a:xfrm>
          <a:prstGeom prst="rect">
            <a:avLst/>
          </a:prstGeom>
          <a:noFill/>
        </p:spPr>
      </p:pic>
      <p:pic>
        <p:nvPicPr>
          <p:cNvPr id="15375" name="Picture 15" descr="C:\Users\admin\Desktop\ГМО\nBkSUhL2hFYjnsa2Ib6BvMKnxdDs95C-yyqYy7jLs2KQeXqLBmmcmzZh59JUtRPBsdaJqSfJd54qEr7t1mNwKSGK7WY=Hq1ZREAv0Q-tjmK4ihXVf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0"/>
            <a:ext cx="4952995" cy="3535414"/>
          </a:xfrm>
          <a:prstGeom prst="rect">
            <a:avLst/>
          </a:prstGeom>
          <a:noFill/>
        </p:spPr>
      </p:pic>
      <p:pic>
        <p:nvPicPr>
          <p:cNvPr id="15379" name="Picture 19" descr="Храните деньги в банке!-Домбанк. Самый надежный банк. | Сова, Набор для  скрапбукинга, Праздник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3500414"/>
            <a:ext cx="2602219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такое банковский процент ?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Банковский процент представляет собой не что иное, как плату за пользование денежными средствами (плата за кредит, плата за депозит).</a:t>
            </a:r>
            <a:endParaRPr lang="ru-RU" dirty="0"/>
          </a:p>
        </p:txBody>
      </p:sp>
      <p:pic>
        <p:nvPicPr>
          <p:cNvPr id="4" name="Picture 21" descr="Банк by Nesgovorova Valeriya - Ourboox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42852"/>
            <a:ext cx="2071670" cy="787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называется метод расчёта, когда проценты начисляются только на первоначальную сумму вклада (долга)?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метод по принципу начисления простого процента.</a:t>
            </a:r>
            <a:endParaRPr lang="ru-RU" dirty="0"/>
          </a:p>
        </p:txBody>
      </p:sp>
      <p:pic>
        <p:nvPicPr>
          <p:cNvPr id="4" name="Picture 21" descr="Банк by Nesgovorova Valeriya - Ourboox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42852"/>
            <a:ext cx="2071670" cy="787235"/>
          </a:xfrm>
          <a:prstGeom prst="rect">
            <a:avLst/>
          </a:prstGeom>
          <a:noFill/>
        </p:spPr>
      </p:pic>
      <p:sp>
        <p:nvSpPr>
          <p:cNvPr id="5122" name="AutoShape 2" descr="Процент, формулы расчета процентов. Простые и сложные проценты. Процент на депозит, процент за кредит."/>
          <p:cNvSpPr>
            <a:spLocks noChangeAspect="1" noChangeArrowheads="1"/>
          </p:cNvSpPr>
          <p:nvPr/>
        </p:nvSpPr>
        <p:spPr bwMode="auto">
          <a:xfrm>
            <a:off x="42863" y="0"/>
            <a:ext cx="6096000" cy="25431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2972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Прибавление начисленных за период процентов к основной сумме вклада и последующее начисление процентов на возросшую сумму, называют…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786190"/>
            <a:ext cx="7498080" cy="2462210"/>
          </a:xfrm>
        </p:spPr>
        <p:txBody>
          <a:bodyPr/>
          <a:lstStyle/>
          <a:p>
            <a:r>
              <a:rPr lang="ru-RU" dirty="0" smtClean="0"/>
              <a:t>Капитализация процентов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 называется метод расчёта, когда к сумме вклада начисляются проценты на проценты?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Ответ: метод расчёта по принципу начисления сложного процента.</a:t>
            </a:r>
            <a:endParaRPr lang="ru-RU" dirty="0"/>
          </a:p>
        </p:txBody>
      </p:sp>
      <p:pic>
        <p:nvPicPr>
          <p:cNvPr id="4" name="Picture 21" descr="Банк by Nesgovorova Valeriya - Ourboox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42852"/>
            <a:ext cx="2071670" cy="787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C:\Users\admin\Desktop\ГМО\c332affdf72cfac3eb7eaaffd817c2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714356"/>
            <a:ext cx="7985124" cy="3780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Кредиты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Назовите принципы кредитования.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Возвратность, срочность, платность.</a:t>
            </a:r>
            <a:endParaRPr lang="ru-RU" dirty="0"/>
          </a:p>
        </p:txBody>
      </p:sp>
      <p:pic>
        <p:nvPicPr>
          <p:cNvPr id="4" name="Picture 21" descr="Банк by Nesgovorova Valeriya - Ourboox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42852"/>
            <a:ext cx="2071670" cy="787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Кредиты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называется информация о выданных человеку ранее кредитах и срокам их погашения?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Кредитная история</a:t>
            </a:r>
            <a:endParaRPr lang="ru-RU" dirty="0"/>
          </a:p>
        </p:txBody>
      </p:sp>
      <p:pic>
        <p:nvPicPr>
          <p:cNvPr id="4" name="Picture 21" descr="Банк by Nesgovorova Valeriya - Ourboox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42852"/>
            <a:ext cx="2071670" cy="787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Кредиты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какого возраста гражданин Российской Федерации может брать кредиты в банках?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С 18 лет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1" descr="Банк by Nesgovorova Valeriya - Ourboox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42852"/>
            <a:ext cx="2071670" cy="787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Кредиты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называются ежемесячные платежи по кредиту, размер которых остаётся неизменным на протяжении всего срока кредитования?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</a:t>
            </a:r>
            <a:r>
              <a:rPr lang="ru-RU" dirty="0" err="1" smtClean="0"/>
              <a:t>Аннуитетные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Picture 21" descr="Банк by Nesgovorova Valeriya - Ourboox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42852"/>
            <a:ext cx="2071670" cy="787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Как называется система погашения </a:t>
            </a:r>
            <a:r>
              <a:rPr lang="ru-RU" sz="2800" b="1" dirty="0" smtClean="0"/>
              <a:t>кредита</a:t>
            </a:r>
            <a:r>
              <a:rPr lang="ru-RU" sz="2800" dirty="0" smtClean="0"/>
              <a:t>, при которой заемщик ежемесячно вносит разные суммы, размер которых с каждым разом уменьшается. Максимальная финансовая нагрузка приходится на первые месяцы после оформления ипотеки, а ближе к концу периода кредитования взносы становятся минимальными?</a:t>
            </a:r>
          </a:p>
          <a:p>
            <a:endParaRPr lang="ru-RU" sz="2800" dirty="0" smtClean="0"/>
          </a:p>
          <a:p>
            <a:r>
              <a:rPr lang="ru-RU" sz="2800" dirty="0" smtClean="0"/>
              <a:t>Ответ: </a:t>
            </a:r>
            <a:r>
              <a:rPr lang="ru-RU" sz="2800" b="1" dirty="0" smtClean="0"/>
              <a:t>Дифференцированный платеж</a:t>
            </a:r>
            <a:r>
              <a:rPr lang="ru-RU" sz="2800" dirty="0" smtClean="0"/>
              <a:t> 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26695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Назовите организацию, которая осуществляет управление золотовалютными резервами и устанавливает ставку рефинансирования, от которой зависит ставка по вкладам и кредитам. 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4857760"/>
            <a:ext cx="4143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Ответ: Центробанк</a:t>
            </a:r>
            <a:endParaRPr lang="ru-RU" sz="3600" dirty="0"/>
          </a:p>
        </p:txBody>
      </p:sp>
      <p:pic>
        <p:nvPicPr>
          <p:cNvPr id="6" name="Picture 21" descr="Банк by Nesgovorova Valeriya - Ourboox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42852"/>
            <a:ext cx="2071670" cy="78723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Кредиты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обязанности принимает на себя поручитель по потребительскому кредиту?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Он обязан выплатить все долги заёмщика, включая сумму займа, проценты и штрафы</a:t>
            </a:r>
          </a:p>
          <a:p>
            <a:endParaRPr lang="ru-RU" dirty="0"/>
          </a:p>
        </p:txBody>
      </p:sp>
      <p:pic>
        <p:nvPicPr>
          <p:cNvPr id="4" name="Picture 21" descr="Банк by Nesgovorova Valeriya - Ourboox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42852"/>
            <a:ext cx="2071670" cy="787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Кредиты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Что обычно называют переплатой по кредиту или займу (как она рассчитывается)? 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Ответ: Это разница между общей суммой выплат и полученной суммой в кредит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1" descr="Банк by Nesgovorova Valeriya - Ourboox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42852"/>
            <a:ext cx="2071670" cy="787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14290"/>
            <a:ext cx="7433522" cy="857256"/>
          </a:xfrm>
        </p:spPr>
        <p:txBody>
          <a:bodyPr/>
          <a:lstStyle/>
          <a:p>
            <a:r>
              <a:rPr lang="ru-RU" dirty="0" smtClean="0"/>
              <a:t>Кредиты</a:t>
            </a:r>
            <a:endParaRPr lang="ru-RU" dirty="0"/>
          </a:p>
        </p:txBody>
      </p:sp>
      <p:pic>
        <p:nvPicPr>
          <p:cNvPr id="296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0394" t="16356" r="21020" b="4050"/>
          <a:stretch>
            <a:fillRect/>
          </a:stretch>
        </p:blipFill>
        <p:spPr bwMode="auto">
          <a:xfrm>
            <a:off x="1357290" y="1000108"/>
            <a:ext cx="7081482" cy="462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000100" y="5715016"/>
            <a:ext cx="79586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 каким возможным негативным финансовым последствием столкнётся </a:t>
            </a:r>
          </a:p>
          <a:p>
            <a:r>
              <a:rPr lang="ru-RU" dirty="0" smtClean="0"/>
              <a:t>Алла Петровна, если согласится взять кредит от компании «Лучший кредит»?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4714884"/>
            <a:ext cx="75564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1.Получение дополнительных денег, благодаря кредиту (больше на 2000)</a:t>
            </a:r>
          </a:p>
          <a:p>
            <a:r>
              <a:rPr lang="ru-RU" dirty="0" smtClean="0"/>
              <a:t>2. Более низкая ставка.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2592" y="6357958"/>
            <a:ext cx="8891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Требуется больше времени для погашения кредита +на выплату % уйдёт больше денег.</a:t>
            </a:r>
            <a:endParaRPr lang="ru-RU" dirty="0"/>
          </a:p>
        </p:txBody>
      </p:sp>
      <p:pic>
        <p:nvPicPr>
          <p:cNvPr id="8" name="Picture 21" descr="Банк by Nesgovorova Valeriya - Ourboox.co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142852"/>
            <a:ext cx="2071670" cy="787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Кредиты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Центральный банк предоставил местному банку на два года кредит в размере 500 млн.рублей. За пользование кредитом Центральный банк взимает с заемщиков 6% от суммы кредита в год. Какую сумму должен вернуть местный банк Центральному банку по истечении срока кредита?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Решение</a:t>
            </a:r>
            <a:endParaRPr lang="ru-RU" dirty="0" smtClean="0"/>
          </a:p>
          <a:p>
            <a:r>
              <a:rPr lang="ru-RU" i="1" dirty="0" smtClean="0"/>
              <a:t>500 * 6% / 100 – в течение года</a:t>
            </a:r>
            <a:endParaRPr lang="ru-RU" dirty="0" smtClean="0"/>
          </a:p>
          <a:p>
            <a:r>
              <a:rPr lang="ru-RU" i="1" dirty="0" smtClean="0"/>
              <a:t>500 * 6 / 100*2 – за 2 года и еще сам кредит</a:t>
            </a:r>
            <a:endParaRPr lang="ru-RU" dirty="0" smtClean="0"/>
          </a:p>
          <a:p>
            <a:r>
              <a:rPr lang="ru-RU" i="1" dirty="0" smtClean="0"/>
              <a:t>500 + 500 * 6 / 100 * 2 = 500 + 60 = 560 миллионов рублей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21" descr="Банк by Nesgovorova Valeriya - Ourboox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42852"/>
            <a:ext cx="2071670" cy="787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какой срок нужно обратиться в платёжную организацию, чтобы сумма прошедшего платежа была возвращена?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До конца следующего дня после платежа</a:t>
            </a:r>
            <a:endParaRPr lang="ru-RU" dirty="0"/>
          </a:p>
        </p:txBody>
      </p:sp>
      <p:pic>
        <p:nvPicPr>
          <p:cNvPr id="4" name="Picture 21" descr="Банк by Nesgovorova Valeriya - Ourboox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42852"/>
            <a:ext cx="2071670" cy="787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 каком городе был основан первый российский монетный двор?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Первый русский монетный двор был основан в 1534 году в Москве (Иоанн IV). В 1724 году Пётр I (1672—1725) основал монетный двор в Санкт-Петербурге, который с 1876 года стал единственным в стране.</a:t>
            </a:r>
            <a:endParaRPr lang="ru-RU" dirty="0"/>
          </a:p>
        </p:txBody>
      </p:sp>
      <p:pic>
        <p:nvPicPr>
          <p:cNvPr id="4" name="Picture 21" descr="Банк by Nesgovorova Valeriya - Ourboox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42852"/>
            <a:ext cx="2071670" cy="787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Назовите средство платежа, доступное с персональных электронных устройств без открытия банковского счёта.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Электронный кошелёк</a:t>
            </a:r>
            <a:endParaRPr lang="ru-RU" dirty="0"/>
          </a:p>
        </p:txBody>
      </p:sp>
      <p:pic>
        <p:nvPicPr>
          <p:cNvPr id="4" name="Picture 21" descr="Банк by Nesgovorova Valeriya - Ourboox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42852"/>
            <a:ext cx="2071670" cy="787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428604"/>
            <a:ext cx="70723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Когда Коле было 12 лет, родители открыли на его имя сберегательный вклад в сумме 4 000 денежных единиц. Каким должен быть банковский процент, чтобы к 18 годам Коля смог получить в банке 10 000 денежных единиц?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14414" y="3143248"/>
            <a:ext cx="73581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/>
              <a:t>Решение</a:t>
            </a:r>
            <a:endParaRPr lang="ru-RU" sz="2400" dirty="0" smtClean="0"/>
          </a:p>
          <a:p>
            <a:r>
              <a:rPr lang="ru-RU" sz="2400" i="1" dirty="0" smtClean="0"/>
              <a:t>Чтобы вклад достиг желаемой суммы, необходимо увеличить его первоначальную сумму на 10 000 – 4 000 = 6 000 денежных единиц за 6 лет (18-12=6). Обозначим искомую годовую ставку банковского процента буквой х. Тогда получим уравнение в виде условия, что банковский процент за 6 лет составил 6 000 единиц.</a:t>
            </a:r>
            <a:endParaRPr lang="ru-RU" sz="2400" dirty="0" smtClean="0"/>
          </a:p>
          <a:p>
            <a:r>
              <a:rPr lang="ru-RU" sz="2400" i="1" dirty="0" smtClean="0"/>
              <a:t>4 000 * </a:t>
            </a:r>
            <a:r>
              <a:rPr lang="ru-RU" sz="2400" i="1" dirty="0" err="1" smtClean="0"/>
              <a:t>х</a:t>
            </a:r>
            <a:r>
              <a:rPr lang="ru-RU" sz="2400" i="1" dirty="0" smtClean="0"/>
              <a:t> % / 100 % * 6 = 6 000, откуда находим </a:t>
            </a:r>
            <a:r>
              <a:rPr lang="ru-RU" sz="2400" i="1" dirty="0" err="1" smtClean="0"/>
              <a:t>х</a:t>
            </a:r>
            <a:r>
              <a:rPr lang="ru-RU" sz="2400" i="1" dirty="0" smtClean="0"/>
              <a:t> = 25%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500042"/>
            <a:ext cx="74295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Семья  имеет 250 000 рублей и хочет открыть вклад в банке на 2 года. Сейчас они выбирают между тремя депозитами:</a:t>
            </a:r>
          </a:p>
          <a:p>
            <a:pPr lvl="0"/>
            <a:r>
              <a:rPr lang="ru-RU" sz="2800" dirty="0" smtClean="0"/>
              <a:t>По депозиту  банка «А» начисляются 12% годовых в конце срока вклада. </a:t>
            </a:r>
          </a:p>
          <a:p>
            <a:pPr lvl="0"/>
            <a:r>
              <a:rPr lang="ru-RU" sz="2800" dirty="0" smtClean="0"/>
              <a:t>А по условиям вклада банка «Б» начисление процентов на счет происходит в конце каждого года, но процент по вкладу 10% годовых. </a:t>
            </a:r>
          </a:p>
          <a:p>
            <a:r>
              <a:rPr lang="ru-RU" sz="2800" dirty="0" smtClean="0"/>
              <a:t>Банк В начисляет проценты ежеквартально. Процентная ставка 12%.</a:t>
            </a:r>
          </a:p>
          <a:p>
            <a:r>
              <a:rPr lang="ru-RU" sz="2800" dirty="0" smtClean="0"/>
              <a:t>Какой депозит следует выбрать с точки зрения большей доходности? Сколько семья сможет накопить за 2 года?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285728"/>
            <a:ext cx="73581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1) Посчитаем доход за 2 года по вкладу банка «А»: </a:t>
            </a:r>
          </a:p>
          <a:p>
            <a:r>
              <a:rPr lang="ru-RU" sz="2800" dirty="0" smtClean="0"/>
              <a:t>250 000 × 0,12 × 2 = 60000 руб.</a:t>
            </a:r>
          </a:p>
          <a:p>
            <a:r>
              <a:rPr lang="ru-RU" sz="2800" dirty="0" smtClean="0"/>
              <a:t>Всего через 2 года наращенная сумма вклада составит: 250 000 + 60000 = 310 000 руб.</a:t>
            </a:r>
          </a:p>
          <a:p>
            <a:r>
              <a:rPr lang="ru-RU" sz="2800" dirty="0" smtClean="0"/>
              <a:t>2) Посчитаем сумму с процентами на вкладе банка «Б» по формуле сложных процентов: 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857356" y="3286124"/>
          <a:ext cx="5861248" cy="758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Слайд" r:id="rId4" imgW="4570541" imgH="3427323" progId="PowerPoint.Slide.12">
                  <p:embed/>
                </p:oleObj>
              </mc:Choice>
              <mc:Fallback>
                <p:oleObj name="Слайд" r:id="rId4" imgW="4570541" imgH="3427323" progId="PowerPoint.Slide.12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5753" t="13655" r="15753" b="74577"/>
                      <a:stretch>
                        <a:fillRect/>
                      </a:stretch>
                    </p:blipFill>
                    <p:spPr bwMode="auto">
                      <a:xfrm>
                        <a:off x="1857356" y="3286124"/>
                        <a:ext cx="5861248" cy="7580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500166" y="4286256"/>
            <a:ext cx="63579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250000 ×(1+0</a:t>
            </a:r>
            <a:r>
              <a:rPr lang="ru-RU" sz="2400" dirty="0" smtClean="0"/>
              <a:t>,1)</a:t>
            </a:r>
            <a:r>
              <a:rPr lang="ru-RU" sz="2400" baseline="30000" dirty="0" smtClean="0"/>
              <a:t>2 </a:t>
            </a:r>
            <a:r>
              <a:rPr lang="ru-RU" sz="2400" dirty="0" smtClean="0"/>
              <a:t>=302500</a:t>
            </a:r>
          </a:p>
          <a:p>
            <a:r>
              <a:rPr lang="ru-RU" sz="2400" dirty="0" smtClean="0"/>
              <a:t>      </a:t>
            </a:r>
            <a:r>
              <a:rPr lang="ru-RU" sz="2400" b="1" dirty="0" smtClean="0">
                <a:solidFill>
                  <a:srgbClr val="0070C0"/>
                </a:solidFill>
              </a:rPr>
              <a:t>Сравним доходность по двум вкладам.</a:t>
            </a:r>
          </a:p>
          <a:p>
            <a:r>
              <a:rPr lang="ru-RU" sz="2400" dirty="0" smtClean="0"/>
              <a:t>Вклад в банке «А» принесёт доход  310000 рублей, второй – 302500 рублей, поэтому первый вклад предпочтительней.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называется финансовый посредник между вкладчиками и заёмщиками?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Банк </a:t>
            </a:r>
            <a:endParaRPr lang="ru-RU" dirty="0"/>
          </a:p>
        </p:txBody>
      </p:sp>
      <p:pic>
        <p:nvPicPr>
          <p:cNvPr id="4" name="Picture 21" descr="Банк by Nesgovorova Valeriya - Ourboox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42852"/>
            <a:ext cx="2071670" cy="787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214414" y="1285860"/>
            <a:ext cx="757242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Посчитаем, какой доход получит семья в банке В.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2071678"/>
            <a:ext cx="5500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250000 ×(1+0</a:t>
            </a:r>
            <a:r>
              <a:rPr lang="ru-RU" sz="2800" dirty="0" smtClean="0"/>
              <a:t>,03)</a:t>
            </a:r>
            <a:r>
              <a:rPr lang="ru-RU" sz="2800" baseline="30000" dirty="0" smtClean="0"/>
              <a:t>8 </a:t>
            </a:r>
            <a:r>
              <a:rPr lang="ru-RU" sz="2800" dirty="0" smtClean="0"/>
              <a:t>=326193</a:t>
            </a:r>
            <a:endParaRPr lang="ru-RU" sz="2800" dirty="0"/>
          </a:p>
        </p:txBody>
      </p:sp>
      <p:pic>
        <p:nvPicPr>
          <p:cNvPr id="5" name="Picture 21" descr="Банк by Nesgovorova Valeriya - Ourboox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42852"/>
            <a:ext cx="2071670" cy="787235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403648" y="2996952"/>
            <a:ext cx="69847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0070C0"/>
                </a:solidFill>
              </a:rPr>
              <a:t>Сравним доходность по </a:t>
            </a:r>
            <a:r>
              <a:rPr lang="ru-RU" sz="2400" b="1" dirty="0" smtClean="0">
                <a:solidFill>
                  <a:srgbClr val="0070C0"/>
                </a:solidFill>
              </a:rPr>
              <a:t>трём </a:t>
            </a:r>
            <a:r>
              <a:rPr lang="ru-RU" sz="2400" b="1" dirty="0">
                <a:solidFill>
                  <a:srgbClr val="0070C0"/>
                </a:solidFill>
              </a:rPr>
              <a:t>вкладам.</a:t>
            </a:r>
          </a:p>
          <a:p>
            <a:pPr lvl="0"/>
            <a:r>
              <a:rPr lang="ru-RU" sz="2400" dirty="0">
                <a:solidFill>
                  <a:prstClr val="black"/>
                </a:solidFill>
              </a:rPr>
              <a:t>Вклад в банке «А» принесёт доход  310000 рублей, второй – 302500 рублей, </a:t>
            </a:r>
            <a:r>
              <a:rPr lang="ru-RU" sz="2400" dirty="0" smtClean="0">
                <a:solidFill>
                  <a:prstClr val="black"/>
                </a:solidFill>
              </a:rPr>
              <a:t>третий – 326193 </a:t>
            </a:r>
            <a:r>
              <a:rPr lang="ru-RU" sz="2400" dirty="0" err="1" smtClean="0">
                <a:solidFill>
                  <a:prstClr val="black"/>
                </a:solidFill>
              </a:rPr>
              <a:t>рубля,поэтому</a:t>
            </a:r>
            <a:r>
              <a:rPr lang="ru-RU" sz="2400" dirty="0" smtClean="0">
                <a:solidFill>
                  <a:prstClr val="black"/>
                </a:solidFill>
              </a:rPr>
              <a:t> третий вклад наиболее предпочтительный</a:t>
            </a:r>
            <a:r>
              <a:rPr lang="ru-RU" sz="2400" dirty="0">
                <a:solidFill>
                  <a:prstClr val="black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ru-RU" dirty="0" smtClean="0"/>
              <a:t>Какие банки работают с фирмами и населением?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Ответ: Коммерческие банки</a:t>
            </a:r>
            <a:endParaRPr lang="ru-RU" dirty="0"/>
          </a:p>
        </p:txBody>
      </p:sp>
      <p:pic>
        <p:nvPicPr>
          <p:cNvPr id="4" name="Picture 21" descr="Банк by Nesgovorova Valeriya - Ourboox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42852"/>
            <a:ext cx="2071670" cy="787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необходимо сделать, прежде чем открыть вклад в банке? 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Ответ: На сайте АКРА (Аналитического Кредитного Рейтингового Агентства) убедиться в его надежности. Убедиться, что банк входит в систему страхования вкладов</a:t>
            </a:r>
            <a:endParaRPr lang="ru-RU" dirty="0"/>
          </a:p>
        </p:txBody>
      </p:sp>
      <p:pic>
        <p:nvPicPr>
          <p:cNvPr id="4" name="Picture 21" descr="Банк by Nesgovorova Valeriya - Ourboox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42852"/>
            <a:ext cx="2071670" cy="787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Без нее финансовая организация не имеет права заниматься банковской деятельностью, даже если и называет себя банком, кредитным союзом или финансовой компанией. С таким «банком» лучше дела не иметь. </a:t>
            </a:r>
          </a:p>
          <a:p>
            <a:endParaRPr lang="ru-RU" dirty="0" smtClean="0"/>
          </a:p>
          <a:p>
            <a:r>
              <a:rPr lang="ru-RU" dirty="0" smtClean="0"/>
              <a:t>Ответ: Лицензия </a:t>
            </a:r>
          </a:p>
        </p:txBody>
      </p:sp>
      <p:pic>
        <p:nvPicPr>
          <p:cNvPr id="4" name="Picture 21" descr="Банк by Nesgovorova Valeriya - Ourboox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42852"/>
            <a:ext cx="2071670" cy="787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Способность вклада быстро и без потерь превращаться из записи на счёте в банке в наличные деньги называется…?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Ликвидность </a:t>
            </a:r>
            <a:endParaRPr lang="ru-RU" dirty="0"/>
          </a:p>
        </p:txBody>
      </p:sp>
      <p:pic>
        <p:nvPicPr>
          <p:cNvPr id="4" name="Picture 21" descr="Банк by Nesgovorova Valeriya - Ourboox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42852"/>
            <a:ext cx="2071670" cy="787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Если банк, в котором у вас есть вклад, разорится, то какую максимальную сумму государство обязано вернуть?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Ответ: 1 400 000 рублей</a:t>
            </a:r>
            <a:endParaRPr lang="ru-RU" dirty="0"/>
          </a:p>
        </p:txBody>
      </p:sp>
      <p:pic>
        <p:nvPicPr>
          <p:cNvPr id="4" name="Picture 21" descr="Банк by Nesgovorova Valeriya - Ourboox.c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142852"/>
            <a:ext cx="2071670" cy="787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39850"/>
          </a:xfrm>
        </p:spPr>
        <p:txBody>
          <a:bodyPr>
            <a:normAutofit/>
          </a:bodyPr>
          <a:lstStyle/>
          <a:p>
            <a:r>
              <a:rPr lang="ru-RU" dirty="0" smtClean="0"/>
              <a:t>Какие типы вкладов (счетов) вам известны?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00240"/>
            <a:ext cx="7498080" cy="4248160"/>
          </a:xfrm>
        </p:spPr>
        <p:txBody>
          <a:bodyPr/>
          <a:lstStyle/>
          <a:p>
            <a:r>
              <a:rPr lang="ru-RU" dirty="0" smtClean="0"/>
              <a:t>Счета до востребования</a:t>
            </a:r>
          </a:p>
          <a:p>
            <a:r>
              <a:rPr lang="ru-RU" dirty="0" smtClean="0"/>
              <a:t>Срочные счета</a:t>
            </a:r>
          </a:p>
          <a:p>
            <a:endParaRPr lang="ru-RU" dirty="0" smtClean="0"/>
          </a:p>
          <a:p>
            <a:r>
              <a:rPr lang="ru-RU" dirty="0" smtClean="0"/>
              <a:t>Чем они отличаются?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476</TotalTime>
  <Words>930</Words>
  <Application>Microsoft Office PowerPoint</Application>
  <PresentationFormat>Экран (4:3)</PresentationFormat>
  <Paragraphs>148</Paragraphs>
  <Slides>30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Солнцестояние</vt:lpstr>
      <vt:lpstr>Слайд</vt:lpstr>
      <vt:lpstr>Банки.</vt:lpstr>
      <vt:lpstr>Разминка</vt:lpstr>
      <vt:lpstr>Разминка</vt:lpstr>
      <vt:lpstr>Разминка</vt:lpstr>
      <vt:lpstr>Разминка</vt:lpstr>
      <vt:lpstr>Разминка</vt:lpstr>
      <vt:lpstr>Разминка</vt:lpstr>
      <vt:lpstr>Разминка</vt:lpstr>
      <vt:lpstr>Какие типы вкладов (счетов) вам известны?</vt:lpstr>
      <vt:lpstr>Разминка</vt:lpstr>
      <vt:lpstr>Разминка</vt:lpstr>
      <vt:lpstr>Прибавление начисленных за период процентов к основной сумме вклада и последующее начисление процентов на возросшую сумму, называют…</vt:lpstr>
      <vt:lpstr>Разминка</vt:lpstr>
      <vt:lpstr>Презентация PowerPoint</vt:lpstr>
      <vt:lpstr>Кредиты</vt:lpstr>
      <vt:lpstr>Кредиты</vt:lpstr>
      <vt:lpstr>Кредиты</vt:lpstr>
      <vt:lpstr>Кредиты</vt:lpstr>
      <vt:lpstr>Презентация PowerPoint</vt:lpstr>
      <vt:lpstr>Кредиты</vt:lpstr>
      <vt:lpstr>Кредиты</vt:lpstr>
      <vt:lpstr>Кредиты</vt:lpstr>
      <vt:lpstr>Кредиты</vt:lpstr>
      <vt:lpstr>Разминка</vt:lpstr>
      <vt:lpstr>Разминка</vt:lpstr>
      <vt:lpstr>Разминка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Банк.</dc:title>
  <dc:creator>admin</dc:creator>
  <cp:lastModifiedBy>admin</cp:lastModifiedBy>
  <cp:revision>43</cp:revision>
  <dcterms:created xsi:type="dcterms:W3CDTF">2022-03-17T18:05:10Z</dcterms:created>
  <dcterms:modified xsi:type="dcterms:W3CDTF">2022-04-05T11:55:52Z</dcterms:modified>
</cp:coreProperties>
</file>